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9"/>
  </p:notesMasterIdLst>
  <p:handoutMasterIdLst>
    <p:handoutMasterId r:id="rId40"/>
  </p:handoutMasterIdLst>
  <p:sldIdLst>
    <p:sldId id="295" r:id="rId4"/>
    <p:sldId id="277" r:id="rId5"/>
    <p:sldId id="263" r:id="rId6"/>
    <p:sldId id="264" r:id="rId7"/>
    <p:sldId id="258" r:id="rId8"/>
    <p:sldId id="266" r:id="rId9"/>
    <p:sldId id="308" r:id="rId10"/>
    <p:sldId id="296" r:id="rId11"/>
    <p:sldId id="261" r:id="rId12"/>
    <p:sldId id="297" r:id="rId13"/>
    <p:sldId id="298" r:id="rId14"/>
    <p:sldId id="299" r:id="rId15"/>
    <p:sldId id="300" r:id="rId16"/>
    <p:sldId id="310" r:id="rId17"/>
    <p:sldId id="309" r:id="rId18"/>
    <p:sldId id="271" r:id="rId19"/>
    <p:sldId id="304" r:id="rId20"/>
    <p:sldId id="311" r:id="rId21"/>
    <p:sldId id="312" r:id="rId22"/>
    <p:sldId id="314" r:id="rId23"/>
    <p:sldId id="305" r:id="rId24"/>
    <p:sldId id="302" r:id="rId25"/>
    <p:sldId id="284" r:id="rId26"/>
    <p:sldId id="303" r:id="rId27"/>
    <p:sldId id="315" r:id="rId28"/>
    <p:sldId id="316" r:id="rId29"/>
    <p:sldId id="317" r:id="rId30"/>
    <p:sldId id="318" r:id="rId31"/>
    <p:sldId id="320" r:id="rId32"/>
    <p:sldId id="306" r:id="rId33"/>
    <p:sldId id="313" r:id="rId34"/>
    <p:sldId id="307" r:id="rId35"/>
    <p:sldId id="319" r:id="rId36"/>
    <p:sldId id="280" r:id="rId37"/>
    <p:sldId id="2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64" d="100"/>
          <a:sy n="64" d="100"/>
        </p:scale>
        <p:origin x="156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10/18/2021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10/18/2021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0D8A791-5C5D-489F-9563-ABB7932C2873}" type="datetime1">
              <a:rPr lang="en-US" smtClean="0"/>
              <a:pPr/>
              <a:t>10/18/2021</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40D8A791-5C5D-489F-9563-ABB7932C2873}"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10/18/2021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10/18/2021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10/18/2021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10/18/2021</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10/18/2021</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40D8A791-5C5D-489F-9563-ABB7932C2873}" type="datetime1">
              <a:rPr lang="en-US" smtClean="0"/>
              <a:pPr/>
              <a:t>10/18/2021</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10/18/2021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10/18/2021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A8B1DB68-2789-4331-BBCC-45F28AAFA384}" type="datetime1">
              <a:rPr lang="en-US" smtClean="0"/>
              <a:pPr/>
              <a:t>10/18/2021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D87C3D3-4145-4B8B-A715-E0552CA40831}"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10/18/2021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10/18/2021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10/18/2021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10/18/2021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10/18/2021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10/18/2021</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10/18/2021</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10/18/2021</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1538" y="4071966"/>
            <a:ext cx="6858048" cy="1142984"/>
          </a:xfrm>
        </p:spPr>
        <p:txBody>
          <a:bodyPr>
            <a:normAutofit/>
          </a:bodyPr>
          <a:lstStyle/>
          <a:p>
            <a:pPr algn="ctr"/>
            <a:r>
              <a:rPr lang="en-IN" dirty="0">
                <a:solidFill>
                  <a:srgbClr val="FF00FF"/>
                </a:solidFill>
              </a:rPr>
              <a:t>Internet of Things (</a:t>
            </a:r>
            <a:r>
              <a:rPr lang="en-IN" dirty="0" err="1">
                <a:solidFill>
                  <a:srgbClr val="FF00FF"/>
                </a:solidFill>
              </a:rPr>
              <a:t>IoT</a:t>
            </a:r>
            <a:r>
              <a:rPr lang="en-IN" dirty="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a:p>
          <a:p>
            <a:pPr algn="ctr"/>
            <a:endParaRPr lang="en-IN" dirty="0">
              <a:latin typeface="Arial" pitchFamily="34" charset="0"/>
              <a:cs typeface="Arial" pitchFamily="34" charset="0"/>
            </a:endParaRPr>
          </a:p>
          <a:p>
            <a:pPr algn="ctr"/>
            <a:r>
              <a:rPr lang="en-IN" dirty="0">
                <a:latin typeface="Arial" pitchFamily="34" charset="0"/>
                <a:cs typeface="Arial" pitchFamily="34" charset="0"/>
              </a:rPr>
              <a:t>Introduction by</a:t>
            </a:r>
          </a:p>
          <a:p>
            <a:pPr algn="ctr"/>
            <a:r>
              <a:rPr lang="en-IN" sz="3600" b="1" dirty="0">
                <a:solidFill>
                  <a:srgbClr val="00B0F0"/>
                </a:solidFill>
              </a:rPr>
              <a:t>Bob Gill, </a:t>
            </a:r>
            <a:r>
              <a:rPr lang="en-IN" sz="3600" b="1" dirty="0" err="1">
                <a:solidFill>
                  <a:srgbClr val="00B0F0"/>
                </a:solidFill>
              </a:rPr>
              <a:t>P.Eng</a:t>
            </a:r>
            <a:r>
              <a:rPr lang="en-IN" sz="3600" b="1" dirty="0">
                <a:solidFill>
                  <a:srgbClr val="00B0F0"/>
                </a:solidFill>
              </a:rPr>
              <a:t>., FEC, </a:t>
            </a:r>
            <a:r>
              <a:rPr lang="en-IN" sz="3600" b="1" dirty="0" err="1">
                <a:solidFill>
                  <a:srgbClr val="00B0F0"/>
                </a:solidFill>
              </a:rPr>
              <a:t>smIEEE</a:t>
            </a:r>
            <a:endParaRPr lang="en-IN" sz="2000" b="1" dirty="0">
              <a:solidFill>
                <a:srgbClr val="00B0F0"/>
              </a:solidFill>
              <a:latin typeface="Times New Roman" pitchFamily="18" charset="0"/>
              <a:cs typeface="Times New Roman" pitchFamily="18" charset="0"/>
            </a:endParaRPr>
          </a:p>
          <a:p>
            <a:pPr algn="ctr"/>
            <a:r>
              <a:rPr lang="en-IN" sz="2000" b="1" dirty="0">
                <a:solidFill>
                  <a:schemeClr val="tx1">
                    <a:lumMod val="85000"/>
                  </a:schemeClr>
                </a:solidFill>
                <a:latin typeface="Times New Roman" pitchFamily="18" charset="0"/>
                <a:cs typeface="Times New Roman" pitchFamily="18" charset="0"/>
              </a:rPr>
              <a:t>								</a:t>
            </a:r>
            <a:r>
              <a:rPr lang="en-IN" sz="1600" b="1" dirty="0">
                <a:solidFill>
                  <a:srgbClr val="FF00FF"/>
                </a:solidFill>
                <a:latin typeface="+mj-lt"/>
              </a:rPr>
              <a:t>29 Nov 2016</a:t>
            </a:r>
            <a:endParaRPr lang="en-IN" sz="2400" b="1" dirty="0">
              <a:solidFill>
                <a:srgbClr val="FF00FF"/>
              </a:solidFill>
              <a:latin typeface="+mj-lt"/>
            </a:endParaRPr>
          </a:p>
          <a:p>
            <a:pPr algn="ctr"/>
            <a:endParaRPr lang="en-IN" dirty="0"/>
          </a:p>
        </p:txBody>
      </p:sp>
      <p:sp>
        <p:nvSpPr>
          <p:cNvPr id="5" name="Slide Number Placeholder 4"/>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a:srcRect/>
          <a:stretch>
            <a:fillRect/>
          </a:stretch>
        </p:blipFill>
        <p:spPr bwMode="auto">
          <a:xfrm>
            <a:off x="1643042" y="0"/>
            <a:ext cx="5621905" cy="4071942"/>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a:solidFill>
                  <a:schemeClr val="tx1"/>
                </a:solidFill>
              </a:rPr>
              <a:t>IoT</a:t>
            </a:r>
            <a:r>
              <a:rPr lang="en-IN" sz="4000" b="1" u="sng" dirty="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a:t>These networks connected with added security, analytics, and management capabilities.  This will allow </a:t>
            </a:r>
            <a:r>
              <a:rPr lang="en-IN" sz="2400" dirty="0" err="1"/>
              <a:t>IoT</a:t>
            </a:r>
            <a:r>
              <a:rPr lang="en-IN" sz="2400" dirty="0"/>
              <a:t> to become even more powerful in what it can help people achieve.</a:t>
            </a:r>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a:solidFill>
                  <a:srgbClr val="0000FF"/>
                </a:solidFill>
                <a:latin typeface="+mn-lt"/>
              </a:rPr>
              <a:t>Knowledge Management </a:t>
            </a:r>
            <a:r>
              <a:rPr lang="en-IN" sz="4000" b="1" dirty="0">
                <a:solidFill>
                  <a:schemeClr val="tx1"/>
                </a:solidFill>
                <a:latin typeface="+mn-lt"/>
              </a:rPr>
              <a:t>– </a:t>
            </a:r>
            <a:br>
              <a:rPr lang="en-IN" sz="4000" b="1" dirty="0">
                <a:solidFill>
                  <a:schemeClr val="tx1"/>
                </a:solidFill>
                <a:latin typeface="+mn-lt"/>
              </a:rPr>
            </a:br>
            <a:r>
              <a:rPr lang="en-IN" sz="4000" b="1" dirty="0">
                <a:solidFill>
                  <a:schemeClr val="tx1"/>
                </a:solidFill>
                <a:latin typeface="+mn-lt"/>
              </a:rPr>
              <a:t>Turning Data into Wisdom</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Future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714348" y="1000108"/>
            <a:ext cx="7500990" cy="4857784"/>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a:t>GE’s estimates on potential of just ONE percent savings applied using </a:t>
            </a:r>
            <a:r>
              <a:rPr lang="en-IN" sz="2400" dirty="0" err="1"/>
              <a:t>IoT</a:t>
            </a:r>
            <a:r>
              <a:rPr lang="en-IN" sz="2400" dirty="0"/>
              <a:t> across global industry sectors.</a:t>
            </a:r>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a:solidFill>
                  <a:srgbClr val="0000FF"/>
                </a:solidFill>
                <a:latin typeface="+mn-lt"/>
              </a:rPr>
              <a:t>Unlock the Massive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a:solidFill>
                  <a:srgbClr val="0000FF"/>
                </a:solidFill>
                <a:latin typeface="+mn-lt"/>
              </a:rPr>
              <a:t>Technology roadmap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a:solidFill>
                  <a:srgbClr val="7030A0"/>
                </a:solidFill>
              </a:rPr>
              <a:t>Applications of </a:t>
            </a:r>
            <a:r>
              <a:rPr lang="en-IN" sz="3600" b="1" u="sng" dirty="0" err="1">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a:t>	</a:t>
            </a:r>
            <a:r>
              <a:rPr lang="en-IN" sz="2200" b="1" i="1" dirty="0">
                <a:solidFill>
                  <a:srgbClr val="0000FF"/>
                </a:solidFill>
              </a:rPr>
              <a:t> "The Ultimate Goal of IOT is to Automate Human Life."</a:t>
            </a:r>
            <a:endParaRPr lang="en-IN" sz="2200" dirty="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a:solidFill>
                  <a:srgbClr val="7030A0"/>
                </a:solidFill>
              </a:rPr>
              <a:t>Few Applications of </a:t>
            </a:r>
            <a:r>
              <a:rPr lang="en-IN" sz="4000" b="1" u="sng" dirty="0" err="1">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a:t>Building and Home automation</a:t>
            </a:r>
          </a:p>
          <a:p>
            <a:pPr algn="just">
              <a:buClr>
                <a:srgbClr val="0000FF"/>
              </a:buClr>
              <a:buFont typeface="Wingdings" pitchFamily="2" charset="2"/>
              <a:buChar char="ü"/>
            </a:pPr>
            <a:r>
              <a:rPr lang="en-IN" sz="2800" dirty="0"/>
              <a:t>Manufacturing</a:t>
            </a:r>
          </a:p>
          <a:p>
            <a:pPr algn="just">
              <a:buClr>
                <a:srgbClr val="0000FF"/>
              </a:buClr>
              <a:buFont typeface="Wingdings" pitchFamily="2" charset="2"/>
              <a:buChar char="ü"/>
            </a:pPr>
            <a:r>
              <a:rPr lang="en-IN" sz="2800" dirty="0"/>
              <a:t>Medical and Healthcare systems</a:t>
            </a:r>
          </a:p>
          <a:p>
            <a:pPr algn="just">
              <a:buClr>
                <a:srgbClr val="0000FF"/>
              </a:buClr>
              <a:buFont typeface="Wingdings" pitchFamily="2" charset="2"/>
              <a:buChar char="ü"/>
            </a:pPr>
            <a:r>
              <a:rPr lang="en-IN" sz="2800" dirty="0"/>
              <a:t>Media</a:t>
            </a:r>
          </a:p>
          <a:p>
            <a:pPr algn="just">
              <a:buClr>
                <a:srgbClr val="0000FF"/>
              </a:buClr>
              <a:buFont typeface="Wingdings" pitchFamily="2" charset="2"/>
              <a:buChar char="ü"/>
            </a:pPr>
            <a:r>
              <a:rPr lang="en-IN" sz="2800" dirty="0"/>
              <a:t>Environmental monitoring</a:t>
            </a:r>
          </a:p>
          <a:p>
            <a:pPr algn="just">
              <a:buClr>
                <a:srgbClr val="0000FF"/>
              </a:buClr>
              <a:buFont typeface="Wingdings" pitchFamily="2" charset="2"/>
              <a:buChar char="ü"/>
            </a:pPr>
            <a:r>
              <a:rPr lang="en-IN" sz="2800" dirty="0"/>
              <a:t>Infrastructure management</a:t>
            </a:r>
          </a:p>
          <a:p>
            <a:pPr algn="just">
              <a:buClr>
                <a:srgbClr val="0000FF"/>
              </a:buClr>
              <a:buFont typeface="Wingdings" pitchFamily="2" charset="2"/>
              <a:buChar char="ü"/>
            </a:pPr>
            <a:r>
              <a:rPr lang="en-IN" sz="2800" dirty="0"/>
              <a:t>Energy management</a:t>
            </a:r>
          </a:p>
          <a:p>
            <a:pPr algn="just">
              <a:buClr>
                <a:srgbClr val="0000FF"/>
              </a:buClr>
              <a:buFont typeface="Wingdings" pitchFamily="2" charset="2"/>
              <a:buChar char="ü"/>
            </a:pPr>
            <a:r>
              <a:rPr lang="en-IN" sz="2800" dirty="0"/>
              <a:t>Transportation</a:t>
            </a:r>
          </a:p>
          <a:p>
            <a:pPr algn="just">
              <a:buClr>
                <a:srgbClr val="0000FF"/>
              </a:buClr>
              <a:buFont typeface="Wingdings" pitchFamily="2" charset="2"/>
              <a:buChar char="ü"/>
            </a:pPr>
            <a:r>
              <a:rPr lang="en-IN" sz="2800" dirty="0"/>
              <a:t>Better quality of life for elderly</a:t>
            </a:r>
          </a:p>
          <a:p>
            <a:pPr algn="just">
              <a:buClr>
                <a:srgbClr val="0000FF"/>
              </a:buClr>
              <a:buFont typeface="Wingdings" pitchFamily="2" charset="2"/>
              <a:buChar char="ü"/>
            </a:pPr>
            <a:r>
              <a:rPr lang="en-IN" sz="2800" dirty="0"/>
              <a:t>... ... ...</a:t>
            </a:r>
            <a:endParaRPr lang="en-IN" sz="2800" b="1" i="1" dirty="0">
              <a:solidFill>
                <a:srgbClr val="0000FF"/>
              </a:solidFill>
            </a:endParaRPr>
          </a:p>
          <a:p>
            <a:pPr algn="ctr">
              <a:buClr>
                <a:srgbClr val="0000FF"/>
              </a:buClr>
              <a:buNone/>
            </a:pPr>
            <a:r>
              <a:rPr lang="en-IN" sz="2800" b="1" i="1" dirty="0">
                <a:solidFill>
                  <a:srgbClr val="0000FF"/>
                </a:solidFill>
              </a:rPr>
              <a:t>You name it, and you will have it in </a:t>
            </a:r>
            <a:r>
              <a:rPr lang="en-IN" sz="2800" b="1" i="1" dirty="0" err="1">
                <a:solidFill>
                  <a:srgbClr val="0000FF"/>
                </a:solidFill>
              </a:rPr>
              <a:t>IoT</a:t>
            </a:r>
            <a:r>
              <a:rPr lang="en-IN" sz="2800" b="1" i="1" dirty="0">
                <a:solidFill>
                  <a:srgbClr val="0000FF"/>
                </a:solidFill>
              </a:rPr>
              <a:t>!</a:t>
            </a:r>
            <a:endParaRPr lang="en-IN" sz="2800" dirty="0"/>
          </a:p>
          <a:p>
            <a:pPr algn="just">
              <a:buClr>
                <a:srgbClr val="0000FF"/>
              </a:buClr>
              <a:buFont typeface="Wingdings" pitchFamily="2" charset="2"/>
              <a:buChar char="ü"/>
            </a:pPr>
            <a:endParaRPr lang="en-IN" sz="2800" dirty="0"/>
          </a:p>
          <a:p>
            <a:pPr algn="just">
              <a:buClr>
                <a:srgbClr val="0000FF"/>
              </a:buClr>
              <a:buFont typeface="Wingdings" pitchFamily="2" charset="2"/>
              <a:buChar char="ü"/>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a:solidFill>
                  <a:srgbClr val="0000FF"/>
                </a:solidFill>
              </a:rPr>
              <a:t>What is Internet of Things?</a:t>
            </a:r>
          </a:p>
          <a:p>
            <a:pPr lvl="0" algn="just">
              <a:lnSpc>
                <a:spcPct val="150000"/>
              </a:lnSpc>
              <a:buClr>
                <a:srgbClr val="FF00FF"/>
              </a:buClr>
              <a:buFont typeface="Wingdings" pitchFamily="2" charset="2"/>
              <a:buChar char="Ø"/>
            </a:pPr>
            <a:r>
              <a:rPr lang="en-IN" dirty="0">
                <a:solidFill>
                  <a:srgbClr val="0000FF"/>
                </a:solidFill>
              </a:rPr>
              <a:t>How </a:t>
            </a:r>
            <a:r>
              <a:rPr lang="en-IN" dirty="0" err="1">
                <a:solidFill>
                  <a:srgbClr val="0000FF"/>
                </a:solidFill>
              </a:rPr>
              <a:t>IoT</a:t>
            </a:r>
            <a:r>
              <a:rPr lang="en-IN" dirty="0">
                <a:solidFill>
                  <a:srgbClr val="0000FF"/>
                </a:solidFill>
              </a:rPr>
              <a:t> Works?</a:t>
            </a:r>
          </a:p>
          <a:p>
            <a:pPr lvl="0" algn="just">
              <a:lnSpc>
                <a:spcPct val="150000"/>
              </a:lnSpc>
              <a:buClr>
                <a:srgbClr val="FF00FF"/>
              </a:buClr>
              <a:buFont typeface="Wingdings" pitchFamily="2" charset="2"/>
              <a:buChar char="Ø"/>
            </a:pPr>
            <a:r>
              <a:rPr lang="en-IN" dirty="0">
                <a:solidFill>
                  <a:srgbClr val="0000FF"/>
                </a:solidFill>
              </a:rPr>
              <a:t>Current Status &amp; Future Prospect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Knowledge Management – From Data to Wisdom</a:t>
            </a:r>
          </a:p>
          <a:p>
            <a:pPr lvl="0" algn="just">
              <a:lnSpc>
                <a:spcPct val="150000"/>
              </a:lnSpc>
              <a:buClr>
                <a:srgbClr val="FF00FF"/>
              </a:buClr>
              <a:buFont typeface="Wingdings" pitchFamily="2" charset="2"/>
              <a:buChar char="Ø"/>
            </a:pPr>
            <a:r>
              <a:rPr lang="en-IN" dirty="0">
                <a:solidFill>
                  <a:srgbClr val="0000FF"/>
                </a:solidFill>
              </a:rPr>
              <a:t>The Future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The Potential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Few Applications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Technological Challenges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Criticisms &amp; Controversies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References</a:t>
            </a:r>
          </a:p>
          <a:p>
            <a:pPr algn="just">
              <a:buFont typeface="Wingdings" pitchFamily="2" charset="2"/>
              <a:buChar char="Ø"/>
            </a:pPr>
            <a:endParaRPr lang="en-IN" dirty="0"/>
          </a:p>
          <a:p>
            <a:pPr algn="just">
              <a:buFont typeface="Wingdings" pitchFamily="2" charset="2"/>
              <a:buChar char="Ø"/>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a:solidFill>
                  <a:srgbClr val="0000FF"/>
                </a:solidFill>
              </a:rPr>
              <a:t>		</a:t>
            </a:r>
            <a:r>
              <a:rPr lang="en-IN" sz="3100" dirty="0"/>
              <a:t>Of course, we know nothing remains static, especially when it comes to the Internet. Initiatives and advances, such as Cisco‘s Planetary Skin, GE’s Industrial Internet, HP‘s central nervous system for the earth (</a:t>
            </a:r>
            <a:r>
              <a:rPr lang="en-IN" sz="3100" dirty="0" err="1"/>
              <a:t>CeNSE</a:t>
            </a:r>
            <a:r>
              <a:rPr lang="en-IN" sz="3100" dirty="0"/>
              <a:t>), and smart dust, have the potential to add millions—even billions—of sensors to the Internet. </a:t>
            </a:r>
          </a:p>
          <a:p>
            <a:pPr algn="just">
              <a:buNone/>
            </a:pPr>
            <a:r>
              <a:rPr lang="en-IN" sz="3100" dirty="0"/>
              <a:t>		As cows, water pipes, people, and even shoes, trees, and animals become connected to </a:t>
            </a:r>
            <a:r>
              <a:rPr lang="en-IN" sz="3100" dirty="0" err="1"/>
              <a:t>IoT</a:t>
            </a:r>
            <a:r>
              <a:rPr lang="en-IN" sz="3100" dirty="0"/>
              <a:t>, the world has the potential to become a better place.</a:t>
            </a:r>
          </a:p>
          <a:p>
            <a:pPr algn="just">
              <a:buNone/>
            </a:pPr>
            <a:r>
              <a:rPr lang="en-IN" sz="3100" dirty="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a:p>
          <a:p>
            <a:pPr algn="ctr">
              <a:buNone/>
            </a:pPr>
            <a:r>
              <a:rPr lang="en-IN" sz="3200" b="1" i="1" dirty="0">
                <a:solidFill>
                  <a:srgbClr val="0000FF"/>
                </a:solidFill>
              </a:rPr>
              <a:t> “How much more </a:t>
            </a:r>
            <a:r>
              <a:rPr lang="en-IN" sz="3200" b="1" i="1" dirty="0" err="1">
                <a:solidFill>
                  <a:srgbClr val="0000FF"/>
                </a:solidFill>
              </a:rPr>
              <a:t>IoT</a:t>
            </a:r>
            <a:r>
              <a:rPr lang="en-IN" sz="3200" b="1" i="1" dirty="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a:t>		</a:t>
            </a:r>
            <a:r>
              <a:rPr lang="en-IN" dirty="0"/>
              <a:t>Internet of Things is the next stage of the information revolution and referenced the inter-connectivity of everything from urban transport to medical devices to household appliances.</a:t>
            </a:r>
          </a:p>
          <a:p>
            <a:pPr algn="just">
              <a:buNone/>
            </a:pPr>
            <a:r>
              <a:rPr lang="en-IN" dirty="0"/>
              <a:t>		Integration with the Internet implies that devices will use an IP address as a unique identifier. However, due to the limited address space of IPv4 (which allows for 4.3 billion unique addresses), objects in the </a:t>
            </a:r>
            <a:r>
              <a:rPr lang="en-IN" dirty="0" err="1"/>
              <a:t>IoT</a:t>
            </a:r>
            <a:r>
              <a:rPr lang="en-IN" dirty="0"/>
              <a:t> will have to use IPv6 to accommodate the extremely large address space required.</a:t>
            </a:r>
          </a:p>
          <a:p>
            <a:pPr algn="just">
              <a:buNone/>
            </a:pPr>
            <a:r>
              <a:rPr lang="en-IN" dirty="0"/>
              <a:t>		Objects in the </a:t>
            </a:r>
            <a:r>
              <a:rPr lang="en-IN" dirty="0" err="1"/>
              <a:t>IoT</a:t>
            </a:r>
            <a:r>
              <a:rPr lang="en-IN" dirty="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a:t>		</a:t>
            </a:r>
            <a:r>
              <a:rPr lang="en-IN" dirty="0"/>
              <a:t> On the other hand, </a:t>
            </a:r>
            <a:r>
              <a:rPr lang="en-IN" dirty="0" err="1"/>
              <a:t>IoT</a:t>
            </a:r>
            <a:r>
              <a:rPr lang="en-IN" dirty="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a:t>		</a:t>
            </a:r>
          </a:p>
          <a:p>
            <a:pPr algn="just">
              <a:buNone/>
            </a:pPr>
            <a:r>
              <a:rPr lang="en-IN" dirty="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a:solidFill>
                  <a:srgbClr val="0000FF"/>
                </a:solidFill>
              </a:rPr>
              <a:t>IoT</a:t>
            </a:r>
            <a:r>
              <a:rPr lang="en-IN" sz="2800" b="1" i="1" dirty="0">
                <a:solidFill>
                  <a:srgbClr val="0000FF"/>
                </a:solidFill>
              </a:rPr>
              <a:t> helps you in LIFE LOGGING</a:t>
            </a:r>
            <a:endParaRPr lang="en-IN"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a:solidFill>
                  <a:srgbClr val="7030A0"/>
                </a:solidFill>
              </a:rPr>
              <a:t>What is </a:t>
            </a:r>
            <a:r>
              <a:rPr lang="en-IN" sz="4000" b="1" dirty="0" err="1">
                <a:solidFill>
                  <a:srgbClr val="7030A0"/>
                </a:solidFill>
              </a:rPr>
              <a:t>IoT</a:t>
            </a:r>
            <a:r>
              <a:rPr lang="en-IN" sz="4000" b="1" dirty="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a:t>		The Internet of Things (</a:t>
            </a:r>
            <a:r>
              <a:rPr lang="en-IN" dirty="0" err="1"/>
              <a:t>IoT</a:t>
            </a:r>
            <a:r>
              <a:rPr lang="en-IN" dirty="0"/>
              <a:t>) is the network of physical objects or "things" embedded with electronics, software, sensors, and network connectivity, which enables these objects to collect and exchange data. </a:t>
            </a:r>
          </a:p>
          <a:p>
            <a:pPr algn="just">
              <a:lnSpc>
                <a:spcPct val="150000"/>
              </a:lnSpc>
              <a:buNone/>
            </a:pPr>
            <a:r>
              <a:rPr lang="en-IN" dirty="0"/>
              <a:t>		</a:t>
            </a:r>
            <a:r>
              <a:rPr lang="en-IN" dirty="0" err="1"/>
              <a:t>IoT</a:t>
            </a:r>
            <a:r>
              <a:rPr lang="en-IN" dirty="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7030A0"/>
                </a:solidFill>
              </a:rPr>
              <a:t>TECHNOLOGICAL CHALLENGES OF </a:t>
            </a:r>
            <a:r>
              <a:rPr lang="en-IN" sz="3600" b="1" u="sng" dirty="0" err="1">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a:t>	At present </a:t>
            </a:r>
            <a:r>
              <a:rPr lang="en-IN" sz="2800" dirty="0" err="1"/>
              <a:t>IoT</a:t>
            </a:r>
            <a:r>
              <a:rPr lang="en-IN" sz="2800" dirty="0"/>
              <a:t> is faced with many challenges, such as:</a:t>
            </a:r>
          </a:p>
          <a:p>
            <a:pPr algn="just">
              <a:buClr>
                <a:srgbClr val="0000FF"/>
              </a:buClr>
              <a:buFont typeface="Wingdings" pitchFamily="2" charset="2"/>
              <a:buChar char="§"/>
            </a:pPr>
            <a:r>
              <a:rPr lang="en-IN" sz="2800" dirty="0"/>
              <a:t>Scalability</a:t>
            </a:r>
          </a:p>
          <a:p>
            <a:pPr algn="just">
              <a:buClr>
                <a:srgbClr val="0000FF"/>
              </a:buClr>
              <a:buFont typeface="Wingdings" pitchFamily="2" charset="2"/>
              <a:buChar char="§"/>
            </a:pPr>
            <a:r>
              <a:rPr lang="en-IN" sz="2800" dirty="0"/>
              <a:t>Technological Standardization</a:t>
            </a:r>
          </a:p>
          <a:p>
            <a:pPr algn="just">
              <a:buClr>
                <a:srgbClr val="0000FF"/>
              </a:buClr>
              <a:buFont typeface="Wingdings" pitchFamily="2" charset="2"/>
              <a:buChar char="§"/>
            </a:pPr>
            <a:r>
              <a:rPr lang="en-IN" sz="2800" dirty="0"/>
              <a:t>Inter operability</a:t>
            </a:r>
          </a:p>
          <a:p>
            <a:pPr algn="just">
              <a:buClr>
                <a:srgbClr val="0000FF"/>
              </a:buClr>
              <a:buFont typeface="Wingdings" pitchFamily="2" charset="2"/>
              <a:buChar char="§"/>
            </a:pPr>
            <a:r>
              <a:rPr lang="en-IN" sz="2800" dirty="0"/>
              <a:t>Discovery</a:t>
            </a:r>
          </a:p>
          <a:p>
            <a:pPr algn="just">
              <a:buClr>
                <a:srgbClr val="0000FF"/>
              </a:buClr>
              <a:buFont typeface="Wingdings" pitchFamily="2" charset="2"/>
              <a:buChar char="§"/>
            </a:pPr>
            <a:r>
              <a:rPr lang="en-IN" sz="2800" dirty="0"/>
              <a:t>Software complexity</a:t>
            </a:r>
          </a:p>
          <a:p>
            <a:pPr algn="just">
              <a:buClr>
                <a:srgbClr val="0000FF"/>
              </a:buClr>
              <a:buFont typeface="Wingdings" pitchFamily="2" charset="2"/>
              <a:buChar char="§"/>
            </a:pPr>
            <a:r>
              <a:rPr lang="en-IN" sz="2800" dirty="0"/>
              <a:t>Data volumes and interpretation</a:t>
            </a:r>
          </a:p>
          <a:p>
            <a:pPr algn="just">
              <a:buClr>
                <a:srgbClr val="0000FF"/>
              </a:buClr>
              <a:buFont typeface="Wingdings" pitchFamily="2" charset="2"/>
              <a:buChar char="§"/>
            </a:pPr>
            <a:r>
              <a:rPr lang="en-IN" sz="2800" dirty="0"/>
              <a:t>Power Supply</a:t>
            </a:r>
          </a:p>
          <a:p>
            <a:pPr algn="just">
              <a:buClr>
                <a:srgbClr val="0000FF"/>
              </a:buClr>
              <a:buFont typeface="Wingdings" pitchFamily="2" charset="2"/>
              <a:buChar char="§"/>
            </a:pPr>
            <a:r>
              <a:rPr lang="en-IN" sz="2800" dirty="0"/>
              <a:t>Interaction and short range communication</a:t>
            </a:r>
          </a:p>
          <a:p>
            <a:pPr algn="just">
              <a:buClr>
                <a:srgbClr val="0000FF"/>
              </a:buClr>
              <a:buFont typeface="Wingdings" pitchFamily="2" charset="2"/>
              <a:buChar char="§"/>
            </a:pPr>
            <a:r>
              <a:rPr lang="en-IN" sz="2800" dirty="0"/>
              <a:t>Wireless communication</a:t>
            </a:r>
          </a:p>
          <a:p>
            <a:pPr algn="just">
              <a:buClr>
                <a:srgbClr val="0000FF"/>
              </a:buClr>
              <a:buFont typeface="Wingdings" pitchFamily="2" charset="2"/>
              <a:buChar char="§"/>
            </a:pPr>
            <a:r>
              <a:rPr lang="en-IN" sz="2800" dirty="0"/>
              <a:t>Fault tolerance</a:t>
            </a:r>
          </a:p>
          <a:p>
            <a:pPr algn="just">
              <a:buClr>
                <a:srgbClr val="0000FF"/>
              </a:buClr>
              <a:buFont typeface="Wingdings" pitchFamily="2" charset="2"/>
              <a:buChar char="§"/>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5950" y="-24"/>
            <a:ext cx="9149982" cy="6215082"/>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FF0000"/>
                </a:solidFill>
              </a:rPr>
              <a:t>Criticisms and Controversies of </a:t>
            </a:r>
            <a:r>
              <a:rPr lang="en-IN" sz="3600" b="1" u="sng" dirty="0" err="1">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a:t>		Scholars and social observers and pessimists have doubts about the promises of the ubiquitous computing revolution, in the areas as:</a:t>
            </a:r>
          </a:p>
          <a:p>
            <a:pPr algn="just">
              <a:buNone/>
            </a:pPr>
            <a:endParaRPr lang="en-IN" sz="2800" dirty="0"/>
          </a:p>
          <a:p>
            <a:pPr algn="just">
              <a:buClr>
                <a:srgbClr val="0000FF"/>
              </a:buClr>
              <a:buFont typeface="Wingdings" pitchFamily="2" charset="2"/>
              <a:buChar char="§"/>
            </a:pPr>
            <a:r>
              <a:rPr lang="en-IN" sz="2800" dirty="0"/>
              <a:t>Privacy</a:t>
            </a:r>
          </a:p>
          <a:p>
            <a:pPr algn="just">
              <a:buClr>
                <a:srgbClr val="0000FF"/>
              </a:buClr>
              <a:buFont typeface="Wingdings" pitchFamily="2" charset="2"/>
              <a:buChar char="§"/>
            </a:pPr>
            <a:r>
              <a:rPr lang="en-IN" sz="2800" dirty="0"/>
              <a:t>Security</a:t>
            </a:r>
          </a:p>
          <a:p>
            <a:pPr algn="just">
              <a:buClr>
                <a:srgbClr val="0000FF"/>
              </a:buClr>
              <a:buFont typeface="Wingdings" pitchFamily="2" charset="2"/>
              <a:buChar char="§"/>
            </a:pPr>
            <a:r>
              <a:rPr lang="en-IN" sz="2800" dirty="0"/>
              <a:t>Autonomy and Control</a:t>
            </a:r>
          </a:p>
          <a:p>
            <a:pPr algn="just">
              <a:buClr>
                <a:srgbClr val="0000FF"/>
              </a:buClr>
              <a:buFont typeface="Wingdings" pitchFamily="2" charset="2"/>
              <a:buChar char="§"/>
            </a:pPr>
            <a:r>
              <a:rPr lang="en-IN" sz="2800" dirty="0"/>
              <a:t>Social control</a:t>
            </a:r>
          </a:p>
          <a:p>
            <a:pPr algn="just">
              <a:buClr>
                <a:srgbClr val="0000FF"/>
              </a:buClr>
              <a:buFont typeface="Wingdings" pitchFamily="2" charset="2"/>
              <a:buChar char="§"/>
            </a:pPr>
            <a:r>
              <a:rPr lang="en-IN" sz="2800" dirty="0"/>
              <a:t>Political manipulation</a:t>
            </a:r>
          </a:p>
          <a:p>
            <a:pPr algn="just">
              <a:buClr>
                <a:srgbClr val="0000FF"/>
              </a:buClr>
              <a:buFont typeface="Wingdings" pitchFamily="2" charset="2"/>
              <a:buChar char="§"/>
            </a:pPr>
            <a:r>
              <a:rPr lang="en-IN" sz="2800" dirty="0"/>
              <a:t>Design</a:t>
            </a:r>
          </a:p>
          <a:p>
            <a:pPr algn="just">
              <a:buClr>
                <a:srgbClr val="0000FF"/>
              </a:buClr>
              <a:buFont typeface="Wingdings" pitchFamily="2" charset="2"/>
              <a:buChar char="§"/>
            </a:pPr>
            <a:r>
              <a:rPr lang="en-IN" sz="2800" dirty="0"/>
              <a:t>Environmental impact</a:t>
            </a:r>
          </a:p>
          <a:p>
            <a:pPr algn="just">
              <a:buClr>
                <a:srgbClr val="0000FF"/>
              </a:buClr>
              <a:buFont typeface="Wingdings" pitchFamily="2" charset="2"/>
              <a:buChar char="§"/>
            </a:pPr>
            <a:r>
              <a:rPr lang="en-IN" sz="2800" dirty="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lvl="0" indent="-514350">
              <a:lnSpc>
                <a:spcPct val="150000"/>
              </a:lnSpc>
              <a:buClrTx/>
              <a:buFont typeface="+mj-lt"/>
              <a:buAutoNum type="arabicPeriod"/>
            </a:pPr>
            <a:r>
              <a:rPr lang="en-IN" sz="2200" dirty="0"/>
              <a:t>www.google.com</a:t>
            </a:r>
          </a:p>
          <a:p>
            <a:pPr marL="514350" lvl="0" indent="-514350">
              <a:lnSpc>
                <a:spcPct val="150000"/>
              </a:lnSpc>
              <a:buClrTx/>
              <a:buFont typeface="+mj-lt"/>
              <a:buAutoNum type="arabicPeriod"/>
            </a:pPr>
            <a:r>
              <a:rPr lang="en-IN" sz="2200" dirty="0"/>
              <a:t>https://en.wikipedia.org/wiki/Internet_of_Things</a:t>
            </a:r>
          </a:p>
          <a:p>
            <a:pPr marL="514350" lvl="0" indent="-514350">
              <a:lnSpc>
                <a:spcPct val="150000"/>
              </a:lnSpc>
              <a:buClrTx/>
              <a:buFont typeface="+mj-lt"/>
              <a:buAutoNum type="arabicPeriod"/>
            </a:pPr>
            <a:r>
              <a:rPr lang="en-IN" sz="2200" dirty="0"/>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a:t>GE cloud expo 2014, "Industrial Internet as a Service", by </a:t>
            </a:r>
            <a:r>
              <a:rPr lang="en-IN" sz="2200" dirty="0" err="1"/>
              <a:t>Shyam</a:t>
            </a:r>
            <a:r>
              <a:rPr lang="en-IN" sz="2200" dirty="0"/>
              <a:t> </a:t>
            </a:r>
            <a:r>
              <a:rPr lang="en-IN" sz="2200" dirty="0" err="1"/>
              <a:t>Varan</a:t>
            </a:r>
            <a:r>
              <a:rPr lang="en-IN" sz="2200" dirty="0"/>
              <a:t> </a:t>
            </a:r>
            <a:r>
              <a:rPr lang="en-IN" sz="2200" dirty="0" err="1"/>
              <a:t>Nath</a:t>
            </a:r>
            <a:r>
              <a:rPr lang="en-IN" sz="2200" dirty="0"/>
              <a:t>, Principal Architect.</a:t>
            </a:r>
          </a:p>
          <a:p>
            <a:pPr marL="514350" lvl="0" indent="-514350">
              <a:lnSpc>
                <a:spcPct val="150000"/>
              </a:lnSpc>
              <a:buClrTx/>
              <a:buFont typeface="+mj-lt"/>
              <a:buAutoNum type="arabicPeriod"/>
            </a:pPr>
            <a:r>
              <a:rPr lang="en-IN" sz="2200" dirty="0"/>
              <a:t>Dr. </a:t>
            </a:r>
            <a:r>
              <a:rPr lang="en-IN" sz="2200" dirty="0" err="1"/>
              <a:t>Mazlan</a:t>
            </a:r>
            <a:r>
              <a:rPr lang="en-IN" sz="2200" dirty="0"/>
              <a:t> </a:t>
            </a:r>
            <a:r>
              <a:rPr lang="en-IN" sz="2200" dirty="0" err="1"/>
              <a:t>Abbas</a:t>
            </a:r>
            <a:r>
              <a:rPr lang="en-IN" sz="2200" dirty="0"/>
              <a:t>, MIMOS </a:t>
            </a:r>
            <a:r>
              <a:rPr lang="en-IN" sz="2200" dirty="0" err="1"/>
              <a:t>Berhad</a:t>
            </a:r>
            <a:r>
              <a:rPr lang="en-IN" sz="2200" dirty="0"/>
              <a:t>, </a:t>
            </a:r>
            <a:r>
              <a:rPr lang="en-IN" sz="2200" dirty="0" err="1"/>
              <a:t>Wisma</a:t>
            </a:r>
            <a:r>
              <a:rPr lang="en-IN" sz="2200" dirty="0"/>
              <a:t> IEM, </a:t>
            </a:r>
            <a:r>
              <a:rPr lang="en-IN" sz="2200" dirty="0" err="1"/>
              <a:t>Petaling</a:t>
            </a:r>
            <a:r>
              <a:rPr lang="en-IN" sz="2200" dirty="0"/>
              <a:t> Jaya</a:t>
            </a:r>
          </a:p>
          <a:p>
            <a:pPr marL="514350" lvl="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000372"/>
            <a:ext cx="8229600" cy="775542"/>
          </a:xfrm>
        </p:spPr>
        <p:txBody>
          <a:bodyPr>
            <a:normAutofit/>
          </a:bodyPr>
          <a:lstStyle/>
          <a:p>
            <a:pPr algn="ctr"/>
            <a:r>
              <a:rPr lang="en-US" sz="4000" b="1" dirty="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pPr/>
              <a:t>35</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a:t>		"</a:t>
            </a:r>
            <a:r>
              <a:rPr lang="en-IN" b="1" dirty="0">
                <a:solidFill>
                  <a:srgbClr val="0000FF"/>
                </a:solidFill>
              </a:rPr>
              <a:t>Things</a:t>
            </a:r>
            <a:r>
              <a:rPr lang="en-IN" dirty="0"/>
              <a:t>," in the </a:t>
            </a:r>
            <a:r>
              <a:rPr lang="en-IN" dirty="0" err="1"/>
              <a:t>IoT</a:t>
            </a:r>
            <a:r>
              <a:rPr lang="en-IN" dirty="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a:t>		The concept of the Internet of Things first became popular in 1999, through the Auto-ID </a:t>
            </a:r>
            <a:r>
              <a:rPr lang="en-IN" dirty="0" err="1"/>
              <a:t>Center</a:t>
            </a:r>
            <a:r>
              <a:rPr lang="en-IN" dirty="0"/>
              <a:t> at MIT and related market-analysis publications. R</a:t>
            </a:r>
          </a:p>
          <a:p>
            <a:pPr lvl="0" algn="just">
              <a:lnSpc>
                <a:spcPct val="150000"/>
              </a:lnSpc>
              <a:buNone/>
            </a:pPr>
            <a:r>
              <a:rPr lang="en-IN" dirty="0"/>
              <a:t>		Radio-frequency identification (RFID) was seen as a prerequisite for the </a:t>
            </a:r>
            <a:r>
              <a:rPr lang="en-IN" dirty="0" err="1"/>
              <a:t>IoT</a:t>
            </a:r>
            <a:r>
              <a:rPr lang="en-IN" dirty="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a:t>bluetooth</a:t>
            </a:r>
            <a:r>
              <a:rPr lang="en-IN" dirty="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a:solidFill>
                  <a:srgbClr val="FF00FF"/>
                </a:solidFill>
              </a:rPr>
              <a:t>History of </a:t>
            </a:r>
            <a:r>
              <a:rPr lang="en-IN" sz="4000" b="1" dirty="0" err="1">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a:solidFill>
                  <a:schemeClr val="tx1"/>
                </a:solidFill>
              </a:rPr>
              <a:t>How </a:t>
            </a:r>
            <a:r>
              <a:rPr lang="en-IN" sz="4000" b="1" dirty="0" err="1">
                <a:solidFill>
                  <a:schemeClr val="tx1"/>
                </a:solidFill>
              </a:rPr>
              <a:t>IoT</a:t>
            </a:r>
            <a:r>
              <a:rPr lang="en-IN" sz="4000" b="1" dirty="0">
                <a:solidFill>
                  <a:schemeClr val="tx1"/>
                </a:solidFill>
              </a:rPr>
              <a:t> Works?</a:t>
            </a:r>
            <a:endParaRPr lang="en-IN" sz="4000"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a:t>		</a:t>
            </a:r>
            <a:r>
              <a:rPr lang="en-IN" dirty="0">
                <a:solidFill>
                  <a:srgbClr val="0000FF"/>
                </a:solidFill>
              </a:rPr>
              <a:t>Internet of Things </a:t>
            </a:r>
            <a:r>
              <a:rPr lang="en-IN" dirty="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a:t>Communication and cooperation </a:t>
            </a:r>
          </a:p>
          <a:p>
            <a:pPr algn="just">
              <a:lnSpc>
                <a:spcPct val="120000"/>
              </a:lnSpc>
              <a:spcBef>
                <a:spcPts val="0"/>
              </a:spcBef>
              <a:buClr>
                <a:srgbClr val="0000FF"/>
              </a:buClr>
              <a:buFont typeface="Wingdings" pitchFamily="2" charset="2"/>
              <a:buChar char="Ø"/>
            </a:pPr>
            <a:r>
              <a:rPr lang="en-IN" b="1" i="1" dirty="0"/>
              <a:t>Addressability </a:t>
            </a:r>
          </a:p>
          <a:p>
            <a:pPr algn="just">
              <a:lnSpc>
                <a:spcPct val="120000"/>
              </a:lnSpc>
              <a:spcBef>
                <a:spcPts val="0"/>
              </a:spcBef>
              <a:buClr>
                <a:srgbClr val="0000FF"/>
              </a:buClr>
              <a:buFont typeface="Wingdings" pitchFamily="2" charset="2"/>
              <a:buChar char="Ø"/>
            </a:pPr>
            <a:r>
              <a:rPr lang="en-IN" b="1" i="1" dirty="0"/>
              <a:t>Identification </a:t>
            </a:r>
          </a:p>
          <a:p>
            <a:pPr algn="just">
              <a:lnSpc>
                <a:spcPct val="120000"/>
              </a:lnSpc>
              <a:spcBef>
                <a:spcPts val="0"/>
              </a:spcBef>
              <a:buClr>
                <a:srgbClr val="0000FF"/>
              </a:buClr>
              <a:buFont typeface="Wingdings" pitchFamily="2" charset="2"/>
              <a:buChar char="Ø"/>
            </a:pPr>
            <a:r>
              <a:rPr lang="en-IN" b="1" i="1" dirty="0"/>
              <a:t>Sensing</a:t>
            </a:r>
          </a:p>
          <a:p>
            <a:pPr algn="just">
              <a:lnSpc>
                <a:spcPct val="120000"/>
              </a:lnSpc>
              <a:spcBef>
                <a:spcPts val="0"/>
              </a:spcBef>
              <a:buClr>
                <a:srgbClr val="0000FF"/>
              </a:buClr>
              <a:buFont typeface="Wingdings" pitchFamily="2" charset="2"/>
              <a:buChar char="Ø"/>
            </a:pPr>
            <a:r>
              <a:rPr lang="en-IN" b="1" i="1" dirty="0"/>
              <a:t>Actuation</a:t>
            </a:r>
          </a:p>
          <a:p>
            <a:pPr algn="just">
              <a:lnSpc>
                <a:spcPct val="120000"/>
              </a:lnSpc>
              <a:spcBef>
                <a:spcPts val="0"/>
              </a:spcBef>
              <a:buClr>
                <a:srgbClr val="0000FF"/>
              </a:buClr>
              <a:buFont typeface="Wingdings" pitchFamily="2" charset="2"/>
              <a:buChar char="Ø"/>
            </a:pPr>
            <a:r>
              <a:rPr lang="en-IN" b="1" i="1" dirty="0"/>
              <a:t>Embedded information processing </a:t>
            </a:r>
          </a:p>
          <a:p>
            <a:pPr algn="just">
              <a:lnSpc>
                <a:spcPct val="120000"/>
              </a:lnSpc>
              <a:spcBef>
                <a:spcPts val="0"/>
              </a:spcBef>
              <a:buClr>
                <a:srgbClr val="0000FF"/>
              </a:buClr>
              <a:buFont typeface="Wingdings" pitchFamily="2" charset="2"/>
              <a:buChar char="Ø"/>
            </a:pPr>
            <a:r>
              <a:rPr lang="en-IN" b="1" i="1" dirty="0"/>
              <a:t>Localization</a:t>
            </a:r>
          </a:p>
          <a:p>
            <a:pPr algn="just">
              <a:lnSpc>
                <a:spcPct val="120000"/>
              </a:lnSpc>
              <a:spcBef>
                <a:spcPts val="0"/>
              </a:spcBef>
              <a:buClr>
                <a:srgbClr val="0000FF"/>
              </a:buClr>
              <a:buFont typeface="Wingdings" pitchFamily="2" charset="2"/>
              <a:buChar char="Ø"/>
            </a:pPr>
            <a:r>
              <a:rPr lang="en-IN" b="1" i="1" dirty="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a:solidFill>
                  <a:schemeClr val="tx1"/>
                </a:solidFill>
              </a:rPr>
              <a:t>How </a:t>
            </a:r>
            <a:r>
              <a:rPr lang="en-IN" b="1" dirty="0" err="1">
                <a:solidFill>
                  <a:schemeClr val="tx1"/>
                </a:solidFill>
              </a:rPr>
              <a:t>IoT</a:t>
            </a:r>
            <a:r>
              <a:rPr lang="en-IN" b="1" dirty="0">
                <a:solidFill>
                  <a:schemeClr val="tx1"/>
                </a:solidFill>
              </a:rPr>
              <a:t> Works?</a:t>
            </a:r>
            <a:endParaRPr lang="en-IN"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a:solidFill>
                  <a:schemeClr val="tx1"/>
                </a:solidFill>
              </a:rPr>
              <a:t>The Structure of </a:t>
            </a:r>
            <a:r>
              <a:rPr lang="en-IN" sz="4000" b="1" dirty="0" err="1">
                <a:solidFill>
                  <a:schemeClr val="tx1"/>
                </a:solidFill>
              </a:rPr>
              <a:t>IoT</a:t>
            </a:r>
            <a:endParaRPr lang="en-IN" sz="4000" dirty="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20000"/>
          </a:bodyPr>
          <a:lstStyle/>
          <a:p>
            <a:pPr algn="just">
              <a:buNone/>
            </a:pPr>
            <a:r>
              <a:rPr lang="en-IN" dirty="0"/>
              <a:t>		</a:t>
            </a:r>
            <a:r>
              <a:rPr lang="en-IN" sz="2800" dirty="0"/>
              <a:t>The </a:t>
            </a:r>
            <a:r>
              <a:rPr lang="en-IN" sz="2800" dirty="0" err="1"/>
              <a:t>IoT</a:t>
            </a:r>
            <a:r>
              <a:rPr lang="en-IN" sz="2800" dirty="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a:p>
          <a:p>
            <a:pPr algn="just">
              <a:buNone/>
            </a:pPr>
            <a:endParaRPr lang="en-IN" dirty="0"/>
          </a:p>
          <a:p>
            <a:pPr algn="just">
              <a:lnSpc>
                <a:spcPct val="120000"/>
              </a:lnSpc>
              <a:spcBef>
                <a:spcPts val="0"/>
              </a:spcBef>
              <a:buClr>
                <a:srgbClr val="0000FF"/>
              </a:buClr>
              <a:buFont typeface="Wingdings" pitchFamily="2" charset="2"/>
              <a:buChar char="Ø"/>
            </a:pPr>
            <a:r>
              <a:rPr lang="en-IN" b="1" i="1" dirty="0">
                <a:solidFill>
                  <a:srgbClr val="FF00FF"/>
                </a:solidFill>
              </a:rPr>
              <a:t>Tagging Things </a:t>
            </a:r>
            <a:r>
              <a:rPr lang="en-IN" b="1" i="1" dirty="0"/>
              <a:t>: </a:t>
            </a:r>
            <a:r>
              <a:rPr lang="en-IN" dirty="0"/>
              <a:t>Real-time item traceability and addressability by </a:t>
            </a:r>
            <a:r>
              <a:rPr lang="en-IN" b="1" i="1" dirty="0">
                <a:solidFill>
                  <a:srgbClr val="0000FF"/>
                </a:solidFill>
              </a:rPr>
              <a:t>RFID</a:t>
            </a:r>
            <a:r>
              <a:rPr lang="en-IN" dirty="0"/>
              <a:t>s.</a:t>
            </a:r>
            <a:endParaRPr lang="en-IN" b="1" i="1" dirty="0"/>
          </a:p>
          <a:p>
            <a:pPr algn="just">
              <a:lnSpc>
                <a:spcPct val="120000"/>
              </a:lnSpc>
              <a:spcBef>
                <a:spcPts val="0"/>
              </a:spcBef>
              <a:buClr>
                <a:srgbClr val="0000FF"/>
              </a:buClr>
              <a:buFont typeface="Wingdings" pitchFamily="2" charset="2"/>
              <a:buChar char="Ø"/>
            </a:pPr>
            <a:r>
              <a:rPr lang="en-IN" b="1" i="1" dirty="0">
                <a:solidFill>
                  <a:srgbClr val="FF00FF"/>
                </a:solidFill>
              </a:rPr>
              <a:t>Feeling Things </a:t>
            </a:r>
            <a:r>
              <a:rPr lang="en-IN" b="1" i="1" dirty="0"/>
              <a:t>: </a:t>
            </a:r>
            <a:r>
              <a:rPr lang="en-IN" b="1" i="1" dirty="0">
                <a:solidFill>
                  <a:srgbClr val="0000FF"/>
                </a:solidFill>
              </a:rPr>
              <a:t>Sensors</a:t>
            </a:r>
            <a:r>
              <a:rPr lang="en-IN" dirty="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a:solidFill>
                  <a:srgbClr val="FF00FF"/>
                </a:solidFill>
              </a:rPr>
              <a:t>Shrinking Things </a:t>
            </a:r>
            <a:r>
              <a:rPr lang="en-IN" b="1" i="1" dirty="0"/>
              <a:t>: </a:t>
            </a:r>
            <a:r>
              <a:rPr lang="en-IN" i="1" dirty="0"/>
              <a:t>M</a:t>
            </a:r>
            <a:r>
              <a:rPr lang="en-IN" dirty="0"/>
              <a:t>iniaturization and </a:t>
            </a:r>
            <a:r>
              <a:rPr lang="en-IN" b="1" i="1" dirty="0">
                <a:solidFill>
                  <a:srgbClr val="0000FF"/>
                </a:solidFill>
              </a:rPr>
              <a:t>Nanotechnology</a:t>
            </a:r>
            <a:r>
              <a:rPr lang="en-IN" dirty="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a:solidFill>
                  <a:srgbClr val="FF00FF"/>
                </a:solidFill>
              </a:rPr>
              <a:t>Thinking Things </a:t>
            </a:r>
            <a:r>
              <a:rPr lang="en-IN" b="1" i="1" dirty="0"/>
              <a:t>: </a:t>
            </a:r>
            <a:r>
              <a:rPr lang="en-IN" b="1" i="1" dirty="0">
                <a:solidFill>
                  <a:srgbClr val="0000FF"/>
                </a:solidFill>
              </a:rPr>
              <a:t>Embedded intelligence</a:t>
            </a:r>
            <a:r>
              <a:rPr lang="en-IN" dirty="0"/>
              <a:t> in devices through sensors has formed the network connection to the Internet. It can make the “things” realizing the intelligent control.</a:t>
            </a:r>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a:solidFill>
                  <a:srgbClr val="FF0000"/>
                </a:solidFill>
                <a:latin typeface="+mn-lt"/>
              </a:rPr>
              <a:t>Current Status &amp; Future Prospect of </a:t>
            </a:r>
            <a:r>
              <a:rPr lang="en-GB" sz="3200" b="1" dirty="0" err="1">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670</TotalTime>
  <Words>1510</Words>
  <Application>Microsoft Office PowerPoint</Application>
  <PresentationFormat>On-screen Show (4:3)</PresentationFormat>
  <Paragraphs>158</Paragraphs>
  <Slides>35</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vt:lpstr>
      <vt:lpstr>Calibri</vt:lpstr>
      <vt:lpstr>Constantia</vt:lpstr>
      <vt:lpstr>Corbel</vt:lpstr>
      <vt:lpstr>Times New Roman</vt:lpstr>
      <vt:lpstr>Verdana</vt:lpstr>
      <vt:lpstr>Wingdings</vt:lpstr>
      <vt:lpstr>Wingdings 2</vt:lpstr>
      <vt:lpstr>Wingdings 3</vt:lpstr>
      <vt:lpstr>Flow</vt:lpstr>
      <vt:lpstr>Module</vt:lpstr>
      <vt:lpstr>Aspect</vt:lpstr>
      <vt:lpstr>Internet of Things (IoT) </vt:lpstr>
      <vt:lpstr>Plan of Presentation</vt:lpstr>
      <vt:lpstr>What is IoT?</vt:lpstr>
      <vt:lpstr>PowerPoint Presentation</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Presentation</vt:lpstr>
      <vt:lpstr>PowerPoint Presentation</vt:lpstr>
      <vt:lpstr>PowerPoint Presentation</vt:lpstr>
      <vt:lpstr>Sensors in even the holy cow!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admin</cp:lastModifiedBy>
  <cp:revision>142</cp:revision>
  <dcterms:created xsi:type="dcterms:W3CDTF">2015-12-12T17:49:58Z</dcterms:created>
  <dcterms:modified xsi:type="dcterms:W3CDTF">2021-10-18T04:48:43Z</dcterms:modified>
</cp:coreProperties>
</file>